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449" r:id="rId35"/>
    <p:sldId id="566" r:id="rId36"/>
    <p:sldId id="532" r:id="rId37"/>
    <p:sldId id="395" r:id="rId38"/>
    <p:sldId id="394" r:id="rId39"/>
    <p:sldId id="396" r:id="rId40"/>
    <p:sldId id="398" r:id="rId41"/>
    <p:sldId id="416" r:id="rId42"/>
    <p:sldId id="486" r:id="rId43"/>
    <p:sldId id="420" r:id="rId44"/>
    <p:sldId id="421" r:id="rId45"/>
    <p:sldId id="424" r:id="rId46"/>
    <p:sldId id="422" r:id="rId47"/>
    <p:sldId id="291" r:id="rId48"/>
    <p:sldId id="533" r:id="rId49"/>
    <p:sldId id="386" r:id="rId50"/>
    <p:sldId id="387" r:id="rId51"/>
    <p:sldId id="561" r:id="rId52"/>
    <p:sldId id="388" r:id="rId53"/>
    <p:sldId id="293" r:id="rId54"/>
    <p:sldId id="489" r:id="rId55"/>
    <p:sldId id="494" r:id="rId56"/>
    <p:sldId id="389" r:id="rId57"/>
    <p:sldId id="550" r:id="rId58"/>
    <p:sldId id="505" r:id="rId59"/>
    <p:sldId id="577" r:id="rId60"/>
    <p:sldId id="578" r:id="rId61"/>
    <p:sldId id="589" r:id="rId62"/>
    <p:sldId id="275" r:id="rId63"/>
    <p:sldId id="273" r:id="rId64"/>
    <p:sldId id="579" r:id="rId65"/>
    <p:sldId id="279" r:id="rId66"/>
    <p:sldId id="274" r:id="rId67"/>
    <p:sldId id="590" r:id="rId68"/>
    <p:sldId id="469" r:id="rId69"/>
    <p:sldId id="553" r:id="rId70"/>
    <p:sldId id="390" r:id="rId71"/>
    <p:sldId id="502" r:id="rId72"/>
    <p:sldId id="568" r:id="rId73"/>
    <p:sldId id="493" r:id="rId74"/>
    <p:sldId id="542" r:id="rId75"/>
    <p:sldId id="520" r:id="rId76"/>
    <p:sldId id="266" r:id="rId77"/>
    <p:sldId id="272" r:id="rId78"/>
    <p:sldId id="591" r:id="rId79"/>
    <p:sldId id="581" r:id="rId80"/>
    <p:sldId id="488" r:id="rId81"/>
    <p:sldId id="392" r:id="rId82"/>
    <p:sldId id="554" r:id="rId83"/>
    <p:sldId id="433" r:id="rId84"/>
    <p:sldId id="434" r:id="rId85"/>
    <p:sldId id="435" r:id="rId86"/>
    <p:sldId id="462" r:id="rId87"/>
    <p:sldId id="436" r:id="rId88"/>
    <p:sldId id="582" r:id="rId89"/>
    <p:sldId id="583" r:id="rId90"/>
    <p:sldId id="585" r:id="rId91"/>
    <p:sldId id="523" r:id="rId92"/>
    <p:sldId id="473" r:id="rId93"/>
    <p:sldId id="593" r:id="rId94"/>
    <p:sldId id="437" r:id="rId95"/>
    <p:sldId id="569" r:id="rId96"/>
    <p:sldId id="592" r:id="rId97"/>
    <p:sldId id="500" r:id="rId98"/>
    <p:sldId id="482" r:id="rId99"/>
    <p:sldId id="484" r:id="rId100"/>
    <p:sldId id="586" r:id="rId101"/>
    <p:sldId id="30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/>
    <p:restoredTop sz="94737"/>
  </p:normalViewPr>
  <p:slideViewPr>
    <p:cSldViewPr snapToGrid="0" snapToObjects="1" showGuides="1">
      <p:cViewPr varScale="1">
        <p:scale>
          <a:sx n="98" d="100"/>
          <a:sy n="98" d="100"/>
        </p:scale>
        <p:origin x="4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4657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/seminar/2025_unl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AB563-9379-D14A-B0F9-961F0874D527}"/>
              </a:ext>
            </a:extLst>
          </p:cNvPr>
          <p:cNvSpPr txBox="1"/>
          <p:nvPr/>
        </p:nvSpPr>
        <p:spPr>
          <a:xfrm>
            <a:off x="9602124" y="6488668"/>
            <a:ext cx="258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(2024) </a:t>
            </a:r>
            <a:r>
              <a:rPr lang="en-US" i="1" dirty="0"/>
              <a:t>Am J Botany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200" dirty="0"/>
              <a:t>Current and former lab members</a:t>
            </a:r>
            <a:endParaRPr lang="en-US" sz="1100" dirty="0"/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PhD student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now in industry and PhD student at BU)</a:t>
            </a:r>
          </a:p>
          <a:p>
            <a:pPr lvl="1"/>
            <a:r>
              <a:rPr lang="en-US" sz="1100" dirty="0"/>
              <a:t>Too many (40)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2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30600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196594" y="6488668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5016137" y="6211669"/>
            <a:ext cx="717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829605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34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340" cy="4351338"/>
          </a:xfrm>
        </p:spPr>
        <p:txBody>
          <a:bodyPr>
            <a:normAutofit/>
          </a:bodyPr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and Smith (in review), </a:t>
            </a:r>
            <a:r>
              <a:rPr lang="en-US" dirty="0" err="1"/>
              <a:t>Cheaib</a:t>
            </a:r>
            <a:r>
              <a:rPr lang="en-US" dirty="0"/>
              <a:t>, et al.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Waring et al.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et al.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Letters, </a:t>
            </a:r>
            <a:r>
              <a:rPr lang="en-US" dirty="0" err="1"/>
              <a:t>Perkowski</a:t>
            </a:r>
            <a:r>
              <a:rPr lang="en-US" dirty="0"/>
              <a:t> et al. (in review), Beltran </a:t>
            </a:r>
            <a:r>
              <a:rPr lang="en-US" dirty="0" err="1"/>
              <a:t>Triana</a:t>
            </a:r>
            <a:r>
              <a:rPr lang="en-US" dirty="0"/>
              <a:t>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C8FFD-18B9-124F-9404-5EC5E86B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0" y="704850"/>
            <a:ext cx="9461500" cy="521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5E5F-E891-8A45-B1F5-F64A576D3F1E}"/>
              </a:ext>
            </a:extLst>
          </p:cNvPr>
          <p:cNvSpPr txBox="1"/>
          <p:nvPr/>
        </p:nvSpPr>
        <p:spPr>
          <a:xfrm>
            <a:off x="8453284" y="6488668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9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7348238" y="6511222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7348238" y="6488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Waring, and Smith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6138134" y="6485096"/>
            <a:ext cx="61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Perskowski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D5BD-18E4-6D48-91AA-FA42C232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215" y="1693314"/>
            <a:ext cx="3606785" cy="5048847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FBFADE5-9930-4F4E-9740-BA405B723C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25" y="1470028"/>
            <a:ext cx="5458097" cy="3031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D14EE4-F532-924D-9F81-E833A7D7D0E1}"/>
              </a:ext>
            </a:extLst>
          </p:cNvPr>
          <p:cNvSpPr/>
          <p:nvPr/>
        </p:nvSpPr>
        <p:spPr>
          <a:xfrm>
            <a:off x="6635931" y="3278777"/>
            <a:ext cx="69233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8802739" y="649625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,… and Smith (in review)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7348238" y="6485097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Response to soil N is dependent on N 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58A72-7BB7-8649-8D7D-4E02FEF863EB}"/>
              </a:ext>
            </a:extLst>
          </p:cNvPr>
          <p:cNvSpPr txBox="1"/>
          <p:nvPr/>
        </p:nvSpPr>
        <p:spPr>
          <a:xfrm>
            <a:off x="8537986" y="6511222"/>
            <a:ext cx="365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EB2BB-C0C1-C446-B737-E419A035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964" y="2411101"/>
            <a:ext cx="8198001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particularly where demand is high. However, more leaf N =/= more photosynthesis.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microbial symbioses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6147781" y="6204524"/>
            <a:ext cx="604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-Murphy, Smith et al. (2021) </a:t>
            </a:r>
            <a:r>
              <a:rPr lang="en-US" i="1" dirty="0"/>
              <a:t>Ecology Letters</a:t>
            </a:r>
          </a:p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4049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852" y="4064034"/>
            <a:ext cx="2918187" cy="2786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FF5ED-8469-C84C-AC84-14E99F3C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724" y="2735684"/>
            <a:ext cx="6604276" cy="24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71441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decrease, reducing N limitation and increasing future ecosystem C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0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4ABC2-F4B9-0D44-8404-1A6B77573AFA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34CD-E08C-7F49-A44F-591A333296E5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C43E-117D-5D49-89B0-55810829D1B9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Similar responses further North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4F643-00B0-244D-A625-F508E7B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0"/>
            <a:ext cx="376517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F7A23-4E32-1744-8ADE-B258B4ED8C3C}"/>
              </a:ext>
            </a:extLst>
          </p:cNvPr>
          <p:cNvSpPr txBox="1"/>
          <p:nvPr/>
        </p:nvSpPr>
        <p:spPr>
          <a:xfrm rot="16200000">
            <a:off x="6710244" y="3174816"/>
            <a:ext cx="377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aseline="-25000" dirty="0"/>
              <a:t>4</a:t>
            </a:r>
            <a:r>
              <a:rPr lang="en-US" sz="4000" dirty="0"/>
              <a:t> advantage (%)</a:t>
            </a:r>
          </a:p>
        </p:txBody>
      </p:sp>
    </p:spTree>
    <p:extLst>
      <p:ext uri="{BB962C8B-B14F-4D97-AF65-F5344CB8AC3E}">
        <p14:creationId xmlns:p14="http://schemas.microsoft.com/office/powerpoint/2010/main" val="1467090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scaling of C</a:t>
            </a:r>
            <a:r>
              <a:rPr lang="en-US" baseline="-25000" dirty="0">
                <a:solidFill>
                  <a:srgbClr val="011893"/>
                </a:solidFill>
              </a:rPr>
              <a:t>4</a:t>
            </a:r>
            <a:r>
              <a:rPr lang="en-US" dirty="0">
                <a:solidFill>
                  <a:srgbClr val="011893"/>
                </a:solidFill>
              </a:rPr>
              <a:t> biology from cells to biomes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752" y="5936033"/>
            <a:ext cx="1850248" cy="9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A42F0-CA5C-A34F-9946-66E4ABE2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661"/>
            <a:ext cx="5033554" cy="234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C5CEF-687F-BE4B-9F12-137411E060B2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789" y="1795190"/>
            <a:ext cx="7280421" cy="4296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4181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EE04B-39A7-3841-A3C5-FAAB7BFF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55700"/>
            <a:ext cx="9105900" cy="454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DE0DF-64FD-3B4D-A93B-F8363F6A0CEE}"/>
              </a:ext>
            </a:extLst>
          </p:cNvPr>
          <p:cNvSpPr txBox="1"/>
          <p:nvPr/>
        </p:nvSpPr>
        <p:spPr>
          <a:xfrm>
            <a:off x="8351653" y="648866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Monson,…Smith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23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2256</Words>
  <Application>Microsoft Macintosh PowerPoint</Application>
  <PresentationFormat>Widescreen</PresentationFormat>
  <Paragraphs>280</Paragraphs>
  <Slides>101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How do plants acclimate to soil nitrogen?</vt:lpstr>
      <vt:lpstr>The lab has examined soil nitrogen impacts in many contexts</vt:lpstr>
      <vt:lpstr>What have we learned?</vt:lpstr>
      <vt:lpstr>PowerPoint Presentation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Response to soil N is dependent on N demand</vt:lpstr>
      <vt:lpstr>Question 2: How do plants acclimate to soil nitrogen?  Reduction in N uptake costs results in bigger plants with more leaf N, particularly where demand is high. However, more leaf N =/= more photosynthesis.</vt:lpstr>
      <vt:lpstr>Looking forward: impact of microbial symbioses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decrease, reducing N limitation and increasing future ecosystem C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scaling of C4 biology from cells to biomes</vt:lpstr>
      <vt:lpstr>PowerPoint Presentation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410</cp:revision>
  <cp:lastPrinted>2019-07-23T15:57:34Z</cp:lastPrinted>
  <dcterms:created xsi:type="dcterms:W3CDTF">2019-07-15T15:11:58Z</dcterms:created>
  <dcterms:modified xsi:type="dcterms:W3CDTF">2025-05-05T18:48:23Z</dcterms:modified>
</cp:coreProperties>
</file>